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4630400" cy="8229600"/>
  <p:notesSz cx="8229600" cy="14630400"/>
  <p:embeddedFontLst>
    <p:embeddedFont>
      <p:font typeface="Barlow Medium" pitchFamily="0" charset="0"/>
      <p:regular r:id="rId16"/>
      <p:bold r:id="rId17"/>
      <p:italic r:id="rId18"/>
      <p:boldItalic r:id="rId19"/>
    </p:embeddedFont>
    <p:embeddedFont>
      <p:font typeface="Barlow" pitchFamily="0" charset="0"/>
      <p:regular r:id="rId20"/>
      <p:bold r:id="rId21"/>
      <p:italic r:id="rId22"/>
      <p:boldItalic r:id="rId23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65569342" val="1068" revOS="4"/>
      <pr:smFileRevision xmlns:pr="smNativeData" xmlns="smNativeData" dt="1765569342" val="101"/>
      <pr:guideOptions xmlns:pr="smNativeData" xmlns="smNativeData" dt="1765569342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67" d="100"/>
          <a:sy n="67" d="100"/>
        </p:scale>
        <p:origin x="456" y="885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Grid="0" snapToObjects="1">
      <p:cViewPr>
        <p:scale>
          <a:sx n="67" d="100"/>
          <a:sy n="67" d="100"/>
        </p:scale>
        <p:origin x="456" y="885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Vpb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3F7B5AEA-A4D2-2EAC-9CC3-52F9148D6A07}" type="datetime1">
              <a:t>7/23/19</a:t>
            </a:fld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4SW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endParaRPr lang="en-us" cap="none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rPr lang="en-us" cap="none"/>
              <a:t>Click to edit Master text styles</a:t>
            </a:r>
            <a:endParaRPr lang="en-us" cap="none"/>
          </a:p>
          <a:p>
            <a:pPr lvl="1"/>
            <a:r>
              <a:rPr lang="en-us" cap="none"/>
              <a:t>Second level</a:t>
            </a:r>
            <a:endParaRPr lang="en-us" cap="none"/>
          </a:p>
          <a:p>
            <a:pPr lvl="2"/>
            <a:r>
              <a:rPr lang="en-us" cap="none"/>
              <a:t>Third level</a:t>
            </a:r>
            <a:endParaRPr lang="en-us" cap="none"/>
          </a:p>
          <a:p>
            <a:pPr lvl="3"/>
            <a:r>
              <a:rPr lang="en-us" cap="none"/>
              <a:t>Fourth level</a:t>
            </a:r>
            <a:endParaRPr lang="en-us" cap="none"/>
          </a:p>
          <a:p>
            <a:pPr lvl="4"/>
            <a:r>
              <a:rPr lang="en-us" cap="none"/>
              <a:t>Fifth level</a:t>
            </a:r>
            <a:endParaRPr lang="en-us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3F7B6566-28D2-2E93-9CC3-DEC62B8D6A8B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Dct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grV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7B01B4-FAD2-2EF7-9CC3-0CA24F8D6A59}" type="slidenum">
              <a:t>1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4gcW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7B2D65-2BD2-2EDB-9CC3-DD8E638D6A88}" type="slidenum">
              <a:rPr lang="en-us" cap="none"/>
              <a:t>2</a:t>
            </a:fld>
            <a:endParaRPr lang="en-us" cap="none"/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7B6962-2CD2-2E9F-9CC3-DACA278D6A8F}" type="slidenum">
              <a:rPr lang="en-us" cap="none"/>
              <a:t>3</a:t>
            </a:fld>
            <a:endParaRPr lang="en-us" cap="none"/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f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7B1E11-5FD2-2EE8-9CC3-A9BD508D6AFC}" type="slidenum">
              <a:rPr lang="en-us" cap="none"/>
              <a:t>4</a:t>
            </a:fld>
            <a:endParaRPr lang="en-us" cap="none"/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7B5F5F-11D2-2EA9-9CC3-E7FC118D6AB2}" type="slidenum">
              <a:rPr lang="en-us" cap="none"/>
              <a:t>5</a:t>
            </a:fld>
            <a:endParaRPr lang="en-us" cap="none"/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7B37C4-8AD2-2EC1-9CC3-7C94798D6A29}" type="slidenum">
              <a:rPr lang="en-us" cap="none"/>
              <a:t>6</a:t>
            </a:fld>
            <a:endParaRPr lang="en-us" cap="none"/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7B3A2F-61D2-2ECC-9CC3-9799748D6AC2}" type="slidenum">
              <a:rPr lang="en-us" cap="none"/>
              <a:t>7</a:t>
            </a:fld>
            <a:endParaRPr lang="en-us" cap="none"/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7B71A9-E7D2-2E87-9CC3-11D23F8D6A44}" type="slidenum">
              <a:rPr lang="en-us" cap="none"/>
              <a:t>8</a:t>
            </a:fld>
            <a:endParaRPr lang="en-us" cap="none"/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PnM8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PnM8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7B352B-65D2-2EC3-9CC3-93967B8D6AC6}" type="slidenum">
              <a:rPr lang="en-us" cap="none"/>
              <a:t>9</a:t>
            </a:fld>
            <a:endParaRPr lang="en-us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k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Vpb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9/QY1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kqDQV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Nbpq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o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Nbpq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Iq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x/mB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ZwBQ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+R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keFQP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+R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k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B85A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CgIAADVMgAARCYAABAAAAAmAAAACAAAAP//////////"/>
              </a:ext>
            </a:extLst>
          </p:cNvSpPr>
          <p:nvPr/>
        </p:nvSpPr>
        <p:spPr>
          <a:xfrm>
            <a:off x="881380" y="1325880"/>
            <a:ext cx="7381875" cy="4894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9600"/>
              </a:lnSpc>
              <a:buNone/>
            </a:pPr>
            <a:r>
              <a:rPr lang="en-us" sz="7700" cap="none">
                <a:solidFill>
                  <a:srgbClr val="DCFF50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LIFE LINE</a:t>
            </a:r>
            <a:r>
              <a:rPr lang="en-us" sz="7700" cap="none">
                <a:solidFill>
                  <a:srgbClr val="FFFFF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: Revolutionizing Blood Management</a:t>
            </a:r>
            <a:endParaRPr lang="en-us" sz="7700" cap="none">
              <a:latin typeface="Barlow Medium" pitchFamily="0" charset="0"/>
              <a:ea typeface="Barlow Medium" pitchFamily="0" charset="0"/>
              <a:cs typeface="Barlow Medium" pitchFamily="0" charset="0"/>
            </a:endParaRPr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E0oAADVMgAAeCoAABAgAAAmAAAACAAAAP//////////"/>
              </a:ext>
            </a:extLst>
          </p:cNvSpPr>
          <p:nvPr/>
        </p:nvSpPr>
        <p:spPr>
          <a:xfrm>
            <a:off x="881380" y="6551295"/>
            <a:ext cx="7381875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 comprehensive platform for a healthier tomorrow.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KUFAAAbJQAAaQkAABAgAAAmAAAACAAAAP//////////"/>
              </a:ext>
            </a:extLst>
          </p:cNvSpPr>
          <p:nvPr/>
        </p:nvSpPr>
        <p:spPr>
          <a:xfrm>
            <a:off x="881380" y="917575"/>
            <a:ext cx="5150485" cy="612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cap="none">
                <a:solidFill>
                  <a:srgbClr val="FFFFF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Introduction to Life Line</a:t>
            </a:r>
            <a:endParaRPr lang="en-us" sz="38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B8MAACVVAAAyxQAABAAAAAmAAAACAAAAP//////////"/>
              </a:ext>
            </a:extLst>
          </p:cNvSpPr>
          <p:nvPr/>
        </p:nvSpPr>
        <p:spPr>
          <a:xfrm>
            <a:off x="881380" y="1970405"/>
            <a:ext cx="12868275" cy="1409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DCFF50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Life Line</a:t>
            </a: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 is a full-fledged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web-based platform designed to manage and automate the blood donation process. It bridges the gap between donors, recipients, and hospitals through a centralized online system, enabling real-time emergency blood request handling, smart donor matching, and inventory management accessible from anywhere. With its browser-based interface and cloud-backed architecture, Life Line ensures fast, secure, and seamless coordination among all stakeholders.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NMWAABPLgAA1hkAABAgAAAmAAAACAAAAP//////////"/>
              </a:ext>
            </a:extLst>
          </p:cNvSpPr>
          <p:nvPr/>
        </p:nvSpPr>
        <p:spPr>
          <a:xfrm>
            <a:off x="881380" y="3710305"/>
            <a:ext cx="6646545" cy="489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cap="none">
                <a:solidFill>
                  <a:srgbClr val="DCFF50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Life Line</a:t>
            </a:r>
            <a:r>
              <a:rPr lang="en-us" sz="3050" cap="none">
                <a:solidFill>
                  <a:srgbClr val="FFFFF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 – Unique Web-Based Features</a:t>
            </a:r>
            <a:endParaRPr lang="en-us" sz="3050" cap="none">
              <a:latin typeface="Barlow Medium" pitchFamily="0" charset="0"/>
              <a:ea typeface="Barlow Medium" pitchFamily="0" charset="0"/>
              <a:cs typeface="Barlow Medium" pitchFamily="0" charset="0"/>
            </a:endParaRPr>
          </a:p>
        </p:txBody>
      </p:sp>
      <p:sp>
        <p:nvSpPr>
          <p:cNvPr id="5" name="Shape 3"/>
          <p:cNvSpPr>
            <a:extLst>
              <a:ext uri="smNativeData">
                <pr:smNativeData xmlns:pr="smNativeData" xmlns="smNativeData" val="SMDATA_15_PnM8aRMAAAAlAAAAZQAAAA0AAAAAkAAAAEgAAACQAAAASAAAAAAAAAAAAAAAAAAAAAEAAABQAAAAHebLC7CPvj8AAAAAAAAAAA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OcdAACVVAAA+iwAABAAAAAmAAAACAAAAP//////////"/>
              </a:ext>
            </a:extLst>
          </p:cNvSpPr>
          <p:nvPr/>
        </p:nvSpPr>
        <p:spPr>
          <a:xfrm>
            <a:off x="881380" y="4860925"/>
            <a:ext cx="12868275" cy="2450465"/>
          </a:xfrm>
          <a:prstGeom prst="roundRect">
            <a:avLst>
              <a:gd name="adj" fmla="val 596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6" name="Shape 4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LcdAACVVAAAdx4AABAAAAAmAAAACAAAAP//////////"/>
              </a:ext>
            </a:extLst>
          </p:cNvSpPr>
          <p:nvPr/>
        </p:nvSpPr>
        <p:spPr>
          <a:xfrm>
            <a:off x="881380" y="4830445"/>
            <a:ext cx="12868275" cy="12192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7" name="Shape 5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+CoAAN4bAAAILwAA7x8AABAAAAAmAAAACAAAAP//////////"/>
              </a:ext>
            </a:extLst>
          </p:cNvSpPr>
          <p:nvPr/>
        </p:nvSpPr>
        <p:spPr>
          <a:xfrm>
            <a:off x="6985000" y="4530090"/>
            <a:ext cx="660400" cy="661035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8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AsAADiHAAA0C0AAOs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183120" y="4695190"/>
            <a:ext cx="264160" cy="3308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6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EohAACRGgAALCMAABAgAAAmAAAACAAAAP//////////"/>
              </a:ext>
            </a:extLst>
          </p:cNvSpPr>
          <p:nvPr/>
        </p:nvSpPr>
        <p:spPr>
          <a:xfrm>
            <a:off x="1131570" y="5411470"/>
            <a:ext cx="3187065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Live Blood Inventory Heatmap</a:t>
            </a:r>
            <a:endParaRPr lang="en-us" sz="19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PwjAAAKUwAAJyYAABAgAAAmAAAACAAAAP//////////"/>
              </a:ext>
            </a:extLst>
          </p:cNvSpPr>
          <p:nvPr/>
        </p:nvSpPr>
        <p:spPr>
          <a:xfrm>
            <a:off x="1131570" y="5849620"/>
            <a:ext cx="123672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Interactive map view showing real-time blood stock availability.</a:t>
            </a:r>
            <a:endParaRPr lang="en-us" sz="1700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KAmAAAKUwAAyygAABAgAAAmAAAACAAAAP//////////"/>
              </a:ext>
            </a:extLst>
          </p:cNvSpPr>
          <p:nvPr/>
        </p:nvSpPr>
        <p:spPr>
          <a:xfrm>
            <a:off x="1131570" y="6278880"/>
            <a:ext cx="123672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Color-coded pins (Green = surplus, Yellow = moderate, Red = urgent shortage).</a:t>
            </a:r>
            <a:endParaRPr lang="en-us" sz="170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EUpAAAKUwAAcCsAABAgAAAmAAAACAAAAP//////////"/>
              </a:ext>
            </a:extLst>
          </p:cNvSpPr>
          <p:nvPr/>
        </p:nvSpPr>
        <p:spPr>
          <a:xfrm>
            <a:off x="1131570" y="6708775"/>
            <a:ext cx="123672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Search and filter by blood group, city, or hospital.</a:t>
            </a:r>
            <a:endParaRPr lang="en-us" sz="1700" cap="none"/>
          </a:p>
        </p:txBody>
      </p:sp>
      <p:sp>
        <p:nvSpPr>
          <p:cNvPr id="13" name="Rectangle1"/>
          <p:cNvSpPr>
            <a:extLst>
              <a:ext uri="smNativeData">
                <pr:smNativeData xmlns:pr="smNativeData" xmlns="smNativeData" val="SMDATA_15_PnM8aRMAAAAlAAAAZAAAAA8BAAAAkAAAAEgAAACQAAAASAAAAAAAAAAAAAAAAAAAAAEAAABQAAAAAAAAAAAA4D8AAAAAAADgPwAAAAAAAOA/AAAAAAAA4D8AAAAAAADgPwAAAAAAAOA/AAAAAAAA4D8AAAAAAADgPwAAAAAAAOA/AAAAAAAA4D8CAAAAjAAAAAEAAAAAAAAAGR8nu/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8n1P///wEAAAAAAAAAAAAAAAAAAAAAAAAAAAAAAAAAAAAAAAAAAAAAAAJ/f38A5+bmA8zMzADAwP8Af39/AAAAAAAAAAAAAAAAAAAAAAAAAAAAIQAAABgAAAAUAAAADk8AAEEvAABfWQAAoDIAABAAAAAmAAAACAAAAP//////////"/>
              </a:ext>
            </a:extLst>
          </p:cNvSpPr>
          <p:nvPr/>
        </p:nvSpPr>
        <p:spPr>
          <a:xfrm>
            <a:off x="12851130" y="7681595"/>
            <a:ext cx="1677035" cy="548005"/>
          </a:xfrm>
          <a:prstGeom prst="rect">
            <a:avLst/>
          </a:prstGeom>
          <a:solidFill>
            <a:schemeClr val="tx2">
              <a:shade val="37500"/>
            </a:schemeClr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QAAAA0AAAAAkAAAAEgAAACQAAAASAAAAAAAAAAAAAAAAAAAAAEAAABQAAAARkJbzqW4uj8AAAAAAAAAAA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LURAADVMgAA9CIAABAAAAAmAAAACAAAAP//////////"/>
              </a:ext>
            </a:extLst>
          </p:cNvSpPr>
          <p:nvPr/>
        </p:nvSpPr>
        <p:spPr>
          <a:xfrm>
            <a:off x="881380" y="2878455"/>
            <a:ext cx="7381875" cy="2803525"/>
          </a:xfrm>
          <a:prstGeom prst="roundRect">
            <a:avLst>
              <a:gd name="adj" fmla="val 521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IURAADVMgAARRIAABAAAAAmAAAACAAAAP//////////"/>
              </a:ext>
            </a:extLst>
          </p:cNvSpPr>
          <p:nvPr/>
        </p:nvSpPr>
        <p:spPr>
          <a:xfrm>
            <a:off x="881380" y="2847975"/>
            <a:ext cx="7381875" cy="12192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UVoo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K0PAAAoHgAAvRMAABAAAAAmAAAACAAAAP//////////"/>
              </a:ext>
            </a:extLst>
          </p:cNvSpPr>
          <p:nvPr/>
        </p:nvSpPr>
        <p:spPr>
          <a:xfrm>
            <a:off x="4241800" y="2548255"/>
            <a:ext cx="660400" cy="66040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CxEAAA8BwAALkS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71335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BgVAADYGAAA+hYAABAgAAAmAAAACAAAAP//////////"/>
              </a:ext>
            </a:extLst>
          </p:cNvSpPr>
          <p:nvPr/>
        </p:nvSpPr>
        <p:spPr>
          <a:xfrm>
            <a:off x="1131570" y="3429000"/>
            <a:ext cx="2907030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Smart Donation Scheduling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MoXAABKMQAAIBwAABAAAAAmAAAACAAAAP//////////"/>
              </a:ext>
            </a:extLst>
          </p:cNvSpPr>
          <p:nvPr/>
        </p:nvSpPr>
        <p:spPr>
          <a:xfrm>
            <a:off x="1131570" y="3867150"/>
            <a:ext cx="688086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Automatically calculates the next eligible donation date for each donor.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JkcAABKMQAAxB4AABAgAAAmAAAACAAAAP//////////"/>
              </a:ext>
            </a:extLst>
          </p:cNvSpPr>
          <p:nvPr/>
        </p:nvSpPr>
        <p:spPr>
          <a:xfrm>
            <a:off x="1131570" y="4648835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Sends gentle reminders (email, SMS, or WhatsApp).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f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4fAABKMQAAaSEAABAgAAAmAAAACAAAAP//////////"/>
              </a:ext>
            </a:extLst>
          </p:cNvSpPr>
          <p:nvPr/>
        </p:nvSpPr>
        <p:spPr>
          <a:xfrm>
            <a:off x="1131570" y="507873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Provides a calendar booking system for nearby blood drives.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ZivK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QAAAA0AAAAAkAAAAEgAAACQAAAASAAAAAAAAAAAAAAAAAAAAAEAAABQAAAARkJbzqW4uj8AAAAAAAAAAA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LURAADVMgAA9CIAABAAAAAmAAAACAAAAP//////////"/>
              </a:ext>
            </a:extLst>
          </p:cNvSpPr>
          <p:nvPr/>
        </p:nvSpPr>
        <p:spPr>
          <a:xfrm>
            <a:off x="881380" y="2878455"/>
            <a:ext cx="7381875" cy="2803525"/>
          </a:xfrm>
          <a:prstGeom prst="roundRect">
            <a:avLst>
              <a:gd name="adj" fmla="val 521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IURAADVMgAARRIAABAAAAAmAAAACAAAAP//////////"/>
              </a:ext>
            </a:extLst>
          </p:cNvSpPr>
          <p:nvPr/>
        </p:nvSpPr>
        <p:spPr>
          <a:xfrm>
            <a:off x="881380" y="2847975"/>
            <a:ext cx="7381875" cy="12192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K0PAAAoHgAAvRMAABAAAAAmAAAACAAAAP//////////"/>
              </a:ext>
            </a:extLst>
          </p:cNvSpPr>
          <p:nvPr/>
        </p:nvSpPr>
        <p:spPr>
          <a:xfrm>
            <a:off x="4241800" y="2548255"/>
            <a:ext cx="660400" cy="66040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CxEAAA8BwAALkS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71335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gcAAH4UAAACFwAADBcAABAgAAAmAAAACAAAAP//////////"/>
              </a:ext>
            </a:extLst>
          </p:cNvSpPr>
          <p:nvPr/>
        </p:nvSpPr>
        <p:spPr>
          <a:xfrm>
            <a:off x="1154430" y="3331210"/>
            <a:ext cx="2585720" cy="415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Donor Health Dashboard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MoXAABKMQAA9RkAABAgAAAmAAAACAAAAP//////////"/>
              </a:ext>
            </a:extLst>
          </p:cNvSpPr>
          <p:nvPr/>
        </p:nvSpPr>
        <p:spPr>
          <a:xfrm>
            <a:off x="1131570" y="386715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Tracks donation history, hemoglobin levels, and eligibility status.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G4aAABKMQAAmRwAABAgAAAmAAAACAAAAP//////////"/>
              </a:ext>
            </a:extLst>
          </p:cNvSpPr>
          <p:nvPr/>
        </p:nvSpPr>
        <p:spPr>
          <a:xfrm>
            <a:off x="1131570" y="429641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Displays recovery status post-donation.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BMdAABKMQAAaSEAABAAAAAmAAAACAAAAP//////////"/>
              </a:ext>
            </a:extLst>
          </p:cNvSpPr>
          <p:nvPr/>
        </p:nvSpPr>
        <p:spPr>
          <a:xfrm>
            <a:off x="1131570" y="4726305"/>
            <a:ext cx="688086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Badges &amp; streaks: “Regular Donor,” “First Responder,” “Top Contributor.”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QAAAA0AAAAAkAAAAEgAAACQAAAASAAAAAAAAAAAAAAAAAAAAAEAAABQAAAAHebLC7CPvj8AAAAAAAAAAA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KycAAMoSAACUVAAA3iEAABAAAAAmAAAACAAAAP//////////"/>
              </a:ext>
            </a:extLst>
          </p:cNvSpPr>
          <p:nvPr/>
        </p:nvSpPr>
        <p:spPr>
          <a:xfrm>
            <a:off x="6367145" y="3054350"/>
            <a:ext cx="7381875" cy="2451100"/>
          </a:xfrm>
          <a:prstGeom prst="roundRect">
            <a:avLst>
              <a:gd name="adj" fmla="val 596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KycAAJoSAACUVAAAWhMAABAAAAAmAAAACAAAAP//////////"/>
              </a:ext>
            </a:extLst>
          </p:cNvSpPr>
          <p:nvPr/>
        </p:nvSpPr>
        <p:spPr>
          <a:xfrm>
            <a:off x="6367145" y="3023870"/>
            <a:ext cx="7381875" cy="12192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2DsAAMIQAADoPwAA0xQAABAAAAAmAAAACAAAAP//////////"/>
              </a:ext>
            </a:extLst>
          </p:cNvSpPr>
          <p:nvPr/>
        </p:nvSpPr>
        <p:spPr>
          <a:xfrm>
            <a:off x="9728200" y="2724150"/>
            <a:ext cx="660400" cy="661035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A9AADGEQAAsD4AAM4T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926320" y="2889250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C4WAADFNwAADxgAABAgAAAmAAAACAAAAP//////////"/>
              </a:ext>
            </a:extLst>
          </p:cNvSpPr>
          <p:nvPr/>
        </p:nvSpPr>
        <p:spPr>
          <a:xfrm>
            <a:off x="6617970" y="3605530"/>
            <a:ext cx="2447925" cy="305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Emergency Circle Alert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OAYAAAKUwAACxsAABAgAAAmAAAACAAAAP//////////"/>
              </a:ext>
            </a:extLst>
          </p:cNvSpPr>
          <p:nvPr/>
        </p:nvSpPr>
        <p:spPr>
          <a:xfrm>
            <a:off x="6617970" y="404368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Creates location-based donor clusters.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IQbAAAKUwAArx0AABAgAAAmAAAACAAAAP//////////"/>
              </a:ext>
            </a:extLst>
          </p:cNvSpPr>
          <p:nvPr/>
        </p:nvSpPr>
        <p:spPr>
          <a:xfrm>
            <a:off x="6617970" y="447294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During urgent requests, pings all nearby eligible donors.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CgeAAAKUwAAUyAAABAgAAAmAAAACAAAAP//////////"/>
              </a:ext>
            </a:extLst>
          </p:cNvSpPr>
          <p:nvPr/>
        </p:nvSpPr>
        <p:spPr>
          <a:xfrm>
            <a:off x="6617970" y="490220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Prioritizes based on distance and availability (saves time in crisis).</a:t>
            </a:r>
            <a:endParaRPr lang="en-us" sz="1700" cap="none"/>
          </a:p>
        </p:txBody>
      </p:sp>
      <p:sp>
        <p:nvSpPr>
          <p:cNvPr id="11" name="Rectangle1"/>
          <p:cNvSpPr>
            <a:extLst>
              <a:ext uri="smNativeData">
                <pr:smNativeData xmlns:pr="smNativeData" xmlns="smNativeData" val="SMDATA_15_PnM8aRMAAAAlAAAAZAAAAA8BAAAAkAAAAEgAAACQAAAASAAAAAAAAAAAAAAAAAAAAAEAAABQAAAAAAAAAAAA4D8AAAAAAADgPwAAAAAAAOA/AAAAAAAA4D8AAAAAAADgPwAAAAAAAOA/AAAAAAAA4D8AAAAAAADgPwAAAAAAAOA/AAAAAAAA4D8CAAAAjAAAAAEAAAAAAAAAGR8nu/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8n1P///wEAAAAAAAAAAAAAAAAAAAAAAAAAAAAAAAAAAAAAAAAAAAAAAAJ/f38A5+bmA8zMzADAwP8Af39/AAAAAAAAAAAAAAAAAAAAAAAAAAAAIQAAABgAAAAUAAAADk8AAEEvAABfWQAAoDIAABAAAAAmAAAACAAAAP//////////"/>
              </a:ext>
            </a:extLst>
          </p:cNvSpPr>
          <p:nvPr/>
        </p:nvSpPr>
        <p:spPr>
          <a:xfrm>
            <a:off x="12851130" y="7681595"/>
            <a:ext cx="1677035" cy="548005"/>
          </a:xfrm>
          <a:prstGeom prst="rect">
            <a:avLst/>
          </a:prstGeom>
          <a:solidFill>
            <a:schemeClr val="tx2">
              <a:shade val="37500"/>
            </a:schemeClr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QAAAA0AAAAAkAAAAEgAAACQAAAASAAAAAAAAAAAAAAAAAAAAAEAAABQAAAAuoPYmULntT8AAAAAAAAAAA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M8PAADVMgAA2SQAABAAAAAmAAAACAAAAP//////////"/>
              </a:ext>
            </a:extLst>
          </p:cNvSpPr>
          <p:nvPr/>
        </p:nvSpPr>
        <p:spPr>
          <a:xfrm>
            <a:off x="881380" y="2569845"/>
            <a:ext cx="7381875" cy="3420110"/>
          </a:xfrm>
          <a:prstGeom prst="roundRect">
            <a:avLst>
              <a:gd name="adj" fmla="val 4278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J8PAADVMgAAXxAAABAAAAAmAAAACAAAAP//////////"/>
              </a:ext>
            </a:extLst>
          </p:cNvSpPr>
          <p:nvPr/>
        </p:nvSpPr>
        <p:spPr>
          <a:xfrm>
            <a:off x="881380" y="2539365"/>
            <a:ext cx="7381875" cy="12192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McNAAAoHgAA2BEAABAAAAAmAAAACAAAAP//////////"/>
              </a:ext>
            </a:extLst>
          </p:cNvSpPr>
          <p:nvPr/>
        </p:nvSpPr>
        <p:spPr>
          <a:xfrm>
            <a:off x="4241800" y="2239645"/>
            <a:ext cx="660400" cy="661035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DLDgAA8BwAANM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40474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ITAADWFwAAFBUAABAgAAAmAAAACAAAAP//////////"/>
              </a:ext>
            </a:extLst>
          </p:cNvSpPr>
          <p:nvPr/>
        </p:nvSpPr>
        <p:spPr>
          <a:xfrm>
            <a:off x="1131570" y="3120390"/>
            <a:ext cx="2743200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Analytics &amp; Insights Panel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OQVAABKMQAADxgAABAgAAAmAAAACAAAAP//////////"/>
              </a:ext>
            </a:extLst>
          </p:cNvSpPr>
          <p:nvPr/>
        </p:nvSpPr>
        <p:spPr>
          <a:xfrm>
            <a:off x="1131570" y="355854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Provides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predictive analytics for hospital administrators: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OAYAABKMQAACxsAABAgAAAmAAAACAAAAP//////////"/>
              </a:ext>
            </a:extLst>
          </p:cNvSpPr>
          <p:nvPr/>
        </p:nvSpPr>
        <p:spPr>
          <a:xfrm>
            <a:off x="1131570" y="404368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Upcoming demand forecasts.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IQbAABKMQAArx0AABAgAAAmAAAACAAAAP//////////"/>
              </a:ext>
            </a:extLst>
          </p:cNvSpPr>
          <p:nvPr/>
        </p:nvSpPr>
        <p:spPr>
          <a:xfrm>
            <a:off x="1131570" y="447294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Predicts blood group scarcity.</a:t>
            </a:r>
            <a:endParaRPr lang="en-us" sz="1700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CgeAABKMQAAUyAAABAgAAAmAAAACAAAAP//////////"/>
              </a:ext>
            </a:extLst>
          </p:cNvSpPr>
          <p:nvPr/>
        </p:nvSpPr>
        <p:spPr>
          <a:xfrm>
            <a:off x="1131570" y="490220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Seasonal/weekly donation trends.</a:t>
            </a:r>
            <a:endParaRPr lang="en-us" sz="1700" cap="none"/>
          </a:p>
        </p:txBody>
      </p:sp>
      <p:sp>
        <p:nvSpPr>
          <p:cNvPr id="12" name="Text 8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CMhAABKMQAATiMAABAgAAAmAAAACAAAAP//////////"/>
              </a:ext>
            </a:extLst>
          </p:cNvSpPr>
          <p:nvPr/>
        </p:nvSpPr>
        <p:spPr>
          <a:xfrm>
            <a:off x="1131570" y="5386705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Helps them plan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blood drives proactively.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QAAAA0AAAAAkAAAAEgAAACQAAAASAAAAAAAAAAAAAAAAAAAAAEAAABQAAAARkJbzqW4uj8AAAAAAAAAAA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LURAADVMgAA9CIAABAAAAAmAAAACAAAAP//////////"/>
              </a:ext>
            </a:extLst>
          </p:cNvSpPr>
          <p:nvPr/>
        </p:nvSpPr>
        <p:spPr>
          <a:xfrm>
            <a:off x="881380" y="2878455"/>
            <a:ext cx="7381875" cy="2803525"/>
          </a:xfrm>
          <a:prstGeom prst="roundRect">
            <a:avLst>
              <a:gd name="adj" fmla="val 521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IURAADVMgAARRIAABAAAAAmAAAACAAAAP//////////"/>
              </a:ext>
            </a:extLst>
          </p:cNvSpPr>
          <p:nvPr/>
        </p:nvSpPr>
        <p:spPr>
          <a:xfrm>
            <a:off x="881380" y="2847975"/>
            <a:ext cx="7381875" cy="12192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K0PAAAoHgAAvRMAABAAAAAmAAAACAAAAP//////////"/>
              </a:ext>
            </a:extLst>
          </p:cNvSpPr>
          <p:nvPr/>
        </p:nvSpPr>
        <p:spPr>
          <a:xfrm>
            <a:off x="4241800" y="2548255"/>
            <a:ext cx="660400" cy="66040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CxEAAA8BwAALkS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71335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BgVAAAgFwAA+hYAABAgAAAmAAAACAAAAP//////////"/>
              </a:ext>
            </a:extLst>
          </p:cNvSpPr>
          <p:nvPr/>
        </p:nvSpPr>
        <p:spPr>
          <a:xfrm>
            <a:off x="1131570" y="3429000"/>
            <a:ext cx="2627630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Community Engagement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MoXAABKMQAAIBwAABAAAAAmAAAACAAAAP//////////"/>
              </a:ext>
            </a:extLst>
          </p:cNvSpPr>
          <p:nvPr/>
        </p:nvSpPr>
        <p:spPr>
          <a:xfrm>
            <a:off x="1131570" y="3867150"/>
            <a:ext cx="688086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Lets donors form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Donor Circles (college groups, workplaces, local clubs).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JkcAABKMQAAxB4AABAgAAAmAAAACAAAAP//////////"/>
              </a:ext>
            </a:extLst>
          </p:cNvSpPr>
          <p:nvPr/>
        </p:nvSpPr>
        <p:spPr>
          <a:xfrm>
            <a:off x="1131570" y="4648835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Shows impact score: “Your circle saved 57 lives this year!”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4fAABKMQAAaSEAABAgAAAmAAAACAAAAP//////////"/>
              </a:ext>
            </a:extLst>
          </p:cNvSpPr>
          <p:nvPr/>
        </p:nvSpPr>
        <p:spPr>
          <a:xfrm>
            <a:off x="1131570" y="507873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Encourages friendly competition between groups.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QAAAA0AAAAAkAAAAEgAAACQAAAASAAAAAAAAAAAAAAAAAAAAAEAAABQAAAAlZo90AoMuT8AAAAAAAAAAA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CERAADVMgAAhyMAABAAAAAmAAAACAAAAP//////////"/>
              </a:ext>
            </a:extLst>
          </p:cNvSpPr>
          <p:nvPr/>
        </p:nvSpPr>
        <p:spPr>
          <a:xfrm>
            <a:off x="881380" y="2784475"/>
            <a:ext cx="7381875" cy="2990850"/>
          </a:xfrm>
          <a:prstGeom prst="roundRect">
            <a:avLst>
              <a:gd name="adj" fmla="val 4892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PEQAADVMgAAsREAABAAAAAmAAAACAAAAP//////////"/>
              </a:ext>
            </a:extLst>
          </p:cNvSpPr>
          <p:nvPr/>
        </p:nvSpPr>
        <p:spPr>
          <a:xfrm>
            <a:off x="881380" y="2753995"/>
            <a:ext cx="7381875" cy="12192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BkPAAAoHgAAKhMAABAAAAAmAAAACAAAAP//////////"/>
              </a:ext>
            </a:extLst>
          </p:cNvSpPr>
          <p:nvPr/>
        </p:nvSpPr>
        <p:spPr>
          <a:xfrm>
            <a:off x="4241800" y="2454275"/>
            <a:ext cx="660400" cy="661035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AdEAAA8BwAACUS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61937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k5e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IQUAABTFwAAZhYAABAgAAAmAAAACAAAAP//////////"/>
              </a:ext>
            </a:extLst>
          </p:cNvSpPr>
          <p:nvPr/>
        </p:nvSpPr>
        <p:spPr>
          <a:xfrm>
            <a:off x="1131570" y="3335020"/>
            <a:ext cx="2660015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Public API for Integration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YXAABKMQAAYRkAABAgAAAmAAAACAAAAP//////////"/>
              </a:ext>
            </a:extLst>
          </p:cNvSpPr>
          <p:nvPr/>
        </p:nvSpPr>
        <p:spPr>
          <a:xfrm>
            <a:off x="1131570" y="377317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Allows hospitals, ambulances, and NGOs to integrate directly: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IaAABKMQAAXRwAABAgAAAmAAAACAAAAP//////////"/>
              </a:ext>
            </a:extLst>
          </p:cNvSpPr>
          <p:nvPr/>
        </p:nvSpPr>
        <p:spPr>
          <a:xfrm>
            <a:off x="1131570" y="425831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Auto-sync inventory levels.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NYcAABKMQAAAR8AABAgAAAmAAAACAAAAP//////////"/>
              </a:ext>
            </a:extLst>
          </p:cNvSpPr>
          <p:nvPr/>
        </p:nvSpPr>
        <p:spPr>
          <a:xfrm>
            <a:off x="1131570" y="468757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Auto-raise blood requests when stock drops.</a:t>
            </a:r>
            <a:endParaRPr lang="en-us" sz="1700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NEfAABKMQAA/CEAABAgAAAmAAAACAAAAP//////////"/>
              </a:ext>
            </a:extLst>
          </p:cNvSpPr>
          <p:nvPr/>
        </p:nvSpPr>
        <p:spPr>
          <a:xfrm>
            <a:off x="1131570" y="5172075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Makes Life Line a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hub for the healthcare ecosystem.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PnM8aRMAAAAlAAAAZQAAAA0AAAAAkAAAAEgAAACQAAAASAAAAAAAAAAAAAAAAAAAAAEAAABQAAAAlUiil1Estz8AAAAAAAAAAA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KycAAGMQAACUVAAARiQAABAAAAAmAAAACAAAAP//////////"/>
              </a:ext>
            </a:extLst>
          </p:cNvSpPr>
          <p:nvPr/>
        </p:nvSpPr>
        <p:spPr>
          <a:xfrm>
            <a:off x="6367145" y="2663825"/>
            <a:ext cx="7381875" cy="3232785"/>
          </a:xfrm>
          <a:prstGeom prst="roundRect">
            <a:avLst>
              <a:gd name="adj" fmla="val 4526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KycAADMQAACUVAAA8xAAABAAAAAmAAAACAAAAP//////////"/>
              </a:ext>
            </a:extLst>
          </p:cNvSpPr>
          <p:nvPr/>
        </p:nvSpPr>
        <p:spPr>
          <a:xfrm>
            <a:off x="6367145" y="2633345"/>
            <a:ext cx="7381875" cy="121920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PnM8aRMAAAAlAAAAZQAAAA0AAAAAkAAAAEgAAACQAAAASAAAAAAAAAAAAAAAAAAAAAEAAABQAAAAAAAAAAAA8D8AAAAAAAAAAA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2DsAAFoOAADoPwAAaxIAABAAAAAmAAAACAAAAP//////////"/>
              </a:ext>
            </a:extLst>
          </p:cNvSpPr>
          <p:nvPr/>
        </p:nvSpPr>
        <p:spPr>
          <a:xfrm>
            <a:off x="9728200" y="2332990"/>
            <a:ext cx="660400" cy="661035"/>
          </a:xfrm>
          <a:prstGeom prst="roundRect">
            <a:avLst>
              <a:gd name="adj" fmla="val 50000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PnM8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A9AABeDwAAsD4AAGcR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926320" y="2498090"/>
            <a:ext cx="264160" cy="3308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MYTAADFNwAAqBUAABAgAAAmAAAACAAAAP//////////"/>
              </a:ext>
            </a:extLst>
          </p:cNvSpPr>
          <p:nvPr/>
        </p:nvSpPr>
        <p:spPr>
          <a:xfrm>
            <a:off x="6617970" y="3214370"/>
            <a:ext cx="2447925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Disaster Mode Switch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HgWAAAKUwAAoxgAABAgAAAmAAAACAAAAP//////////"/>
              </a:ext>
            </a:extLst>
          </p:cNvSpPr>
          <p:nvPr/>
        </p:nvSpPr>
        <p:spPr>
          <a:xfrm>
            <a:off x="6617970" y="365252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Activates during major accidents or natural disasters.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BwZAAAKUwAARxsAABAgAAAmAAAACAAAAP//////////"/>
              </a:ext>
            </a:extLst>
          </p:cNvSpPr>
          <p:nvPr/>
        </p:nvSpPr>
        <p:spPr>
          <a:xfrm>
            <a:off x="6617970" y="408178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Prioritizes emergency requests over routine ones.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MAbAAAKUwAA6x0AABAgAAAmAAAACAAAAP//////////"/>
              </a:ext>
            </a:extLst>
          </p:cNvSpPr>
          <p:nvPr/>
        </p:nvSpPr>
        <p:spPr>
          <a:xfrm>
            <a:off x="6617970" y="451104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Shows only active donors and nearest hospitals to speed rescue.</a:t>
            </a:r>
            <a:endParaRPr lang="en-us" sz="1700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5_PnM8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GUeAAAKUwAAuyIAABAAAAAmAAAACAAAAP//////////"/>
              </a:ext>
            </a:extLst>
          </p:cNvSpPr>
          <p:nvPr/>
        </p:nvSpPr>
        <p:spPr>
          <a:xfrm>
            <a:off x="6617970" y="4940935"/>
            <a:ext cx="688086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Can be triggered manually by an administrator or automatically based on incoming requests.</a:t>
            </a:r>
            <a:endParaRPr lang="en-us" sz="1700" cap="none"/>
          </a:p>
        </p:txBody>
      </p:sp>
      <p:sp>
        <p:nvSpPr>
          <p:cNvPr id="12" name="Rectangle1"/>
          <p:cNvSpPr>
            <a:extLst>
              <a:ext uri="smNativeData">
                <pr:smNativeData xmlns:pr="smNativeData" xmlns="smNativeData" val="SMDATA_15_PnM8aRMAAAAlAAAAZAAAAA8BAAAAkAAAAEgAAACQAAAASAAAAAAAAAAAAAAAAAAAAAEAAABQAAAAAAAAAAAA4D8AAAAAAADgPwAAAAAAAOA/AAAAAAAA4D8AAAAAAADgPwAAAAAAAOA/AAAAAAAA4D8AAAAAAADgPwAAAAAAAOA/AAAAAAAA4D8CAAAAjAAAAAEAAAAAAAAAGR8nu/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8n1P///wEAAAAAAAAAAAAAAAAAAAAAAAAAAAAAAAAAAAAAAAAAAAAAAAJ/f38A5+bmA8zMzADAwP8Af39/AAAAAAAAAAAAAAAAAAAAAAAAAAAAIQAAABgAAAAUAAAADk8AAEEvAABfWQAAoDIAABAAAAAmAAAACAAAAP//////////"/>
              </a:ext>
            </a:extLst>
          </p:cNvSpPr>
          <p:nvPr/>
        </p:nvSpPr>
        <p:spPr>
          <a:xfrm>
            <a:off x="12851130" y="7681595"/>
            <a:ext cx="1677035" cy="548005"/>
          </a:xfrm>
          <a:prstGeom prst="rect">
            <a:avLst/>
          </a:prstGeom>
          <a:solidFill>
            <a:schemeClr val="tx2">
              <a:shade val="37500"/>
            </a:schemeClr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Arnav Singh</cp:lastModifiedBy>
  <cp:revision>0</cp:revision>
  <dcterms:created xsi:type="dcterms:W3CDTF">2025-09-19T13:32:27Z</dcterms:created>
  <dcterms:modified xsi:type="dcterms:W3CDTF">2025-12-12T19:55:42Z</dcterms:modified>
</cp:coreProperties>
</file>